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 id="877" r:id="rId2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724" autoAdjust="0"/>
    <p:restoredTop sz="94606" autoAdjust="0"/>
  </p:normalViewPr>
  <p:slideViewPr>
    <p:cSldViewPr>
      <p:cViewPr varScale="1">
        <p:scale>
          <a:sx n="111" d="100"/>
          <a:sy n="111" d="100"/>
        </p:scale>
        <p:origin x="126"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636912"/>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热点原创篇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“After I showed my strong anger, Mom decided to call a family meeting</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可知，作者的妈妈召开家庭会议是为了讨论作者的愤怒。故选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806993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0931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Paragraph 2 mainly talk about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writer got good grades at school.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writer had a good relationship with her sister and brother.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writer didn’t have much free time.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 writer didn’t get parents’ love.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645786" y="952713"/>
            <a:ext cx="4716686" cy="556997"/>
          </a:xfrm>
          <a:prstGeom prst="rect">
            <a:avLst/>
          </a:prstGeom>
        </p:spPr>
      </p:pic>
      <p:sp>
        <p:nvSpPr>
          <p:cNvPr id="4" name="矩形 3"/>
          <p:cNvSpPr/>
          <p:nvPr/>
        </p:nvSpPr>
        <p:spPr>
          <a:xfrm>
            <a:off x="1097776" y="925442"/>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2560880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段落大意题。通读第二段尤其根据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there wasn’t enough time for me to get my cookies”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可知，第二段主要讲述了作者没有太多空闲时间。故选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59546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347502"/>
          </a:xfrm>
        </p:spPr>
        <p:txBody>
          <a:bodyPr/>
          <a:lstStyle/>
          <a:p>
            <a:pPr hangingPunct="0">
              <a:spcAft>
                <a:spcPts val="0"/>
              </a:spcAft>
            </a:pP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we put the sentence “Saying these made me feel much better.”</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3054350" algn="l"/>
                <a:tab pos="6099175" algn="l"/>
                <a:tab pos="9151938"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sz="34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sz="34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zh-CN" altLang="zh-CN" sz="340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 </a:t>
            </a:r>
            <a:r>
              <a:rPr lang="zh-CN" altLang="zh-CN" sz="340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839529" y="960476"/>
            <a:ext cx="4505691" cy="586541"/>
          </a:xfrm>
          <a:prstGeom prst="rect">
            <a:avLst/>
          </a:prstGeom>
        </p:spPr>
      </p:pic>
      <p:sp>
        <p:nvSpPr>
          <p:cNvPr id="4" name="矩形 3"/>
          <p:cNvSpPr/>
          <p:nvPr/>
        </p:nvSpPr>
        <p:spPr>
          <a:xfrm>
            <a:off x="1116374" y="902053"/>
            <a:ext cx="474810" cy="615553"/>
          </a:xfrm>
          <a:prstGeom prst="rect">
            <a:avLst/>
          </a:prstGeom>
        </p:spPr>
        <p:txBody>
          <a:bodyPr wrap="none">
            <a:spAutoFit/>
          </a:bodyPr>
          <a:lstStyle/>
          <a:p>
            <a:r>
              <a:rPr lang="en-US" altLang="zh-CN" sz="3400"/>
              <a:t>B</a:t>
            </a:r>
            <a:endParaRPr lang="zh-CN" altLang="en-US" sz="3400"/>
          </a:p>
        </p:txBody>
      </p:sp>
      <p:sp>
        <p:nvSpPr>
          <p:cNvPr id="5" name="内容占位符 2"/>
          <p:cNvSpPr txBox="1">
            <a:spLocks/>
          </p:cNvSpPr>
          <p:nvPr/>
        </p:nvSpPr>
        <p:spPr bwMode="auto">
          <a:xfrm>
            <a:off x="360854" y="2987987"/>
            <a:ext cx="11485848" cy="3132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推理判断题。根据所给句</a:t>
            </a:r>
            <a:r>
              <a:rPr lang="en-US" altLang="zh-CN" sz="34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Saying these made me feel much better.</a:t>
            </a:r>
            <a:r>
              <a:rPr lang="zh-CN"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说这些让我感觉好多了。</a:t>
            </a:r>
            <a:r>
              <a:rPr lang="zh-CN"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可知，此句前面一定是作者说了一段话。该句放在第三段</a:t>
            </a:r>
            <a:r>
              <a:rPr lang="zh-CN" altLang="zh-CN" sz="3400" b="1" dirty="0" smtClean="0">
                <a:solidFill>
                  <a:srgbClr val="FF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处符合语境，承接上文作者的话，以及下文父母表示理解。故选</a:t>
            </a:r>
            <a:r>
              <a:rPr lang="en-US"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25390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meaning of the underlined phrase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build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Borrow.	B. Show.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Clean.	D. Develop.</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650445" y="980703"/>
            <a:ext cx="4112241" cy="517060"/>
          </a:xfrm>
          <a:prstGeom prst="rect">
            <a:avLst/>
          </a:prstGeom>
        </p:spPr>
      </p:pic>
      <p:sp>
        <p:nvSpPr>
          <p:cNvPr id="4" name="矩形 3"/>
          <p:cNvSpPr/>
          <p:nvPr/>
        </p:nvSpPr>
        <p:spPr>
          <a:xfrm>
            <a:off x="1109402" y="920346"/>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3936145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0931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think everyone on the planet has had anger build up once in a while. One thing I want to say is that it’s OK to let yourself get angry sometimes, but don’t lose control</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可知，作者认为每个人都有过偶尔感到愤怒增长的时候。偶尔生气是可以的，但不要失去控制。因此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build up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增长</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develop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同义。故选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211767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best title for the text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Why to need to be quiet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to say your idea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How to control your anger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 to talk about our opinions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656074" y="1003581"/>
            <a:ext cx="4120320" cy="517060"/>
          </a:xfrm>
          <a:prstGeom prst="rect">
            <a:avLst/>
          </a:prstGeom>
        </p:spPr>
      </p:pic>
      <p:sp>
        <p:nvSpPr>
          <p:cNvPr id="4" name="矩形 3"/>
          <p:cNvSpPr/>
          <p:nvPr/>
        </p:nvSpPr>
        <p:spPr>
          <a:xfrm>
            <a:off x="1106402" y="934692"/>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1809477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标题归纳题。通读全文可知，作者讲述了自己在一场家庭会议上控制愤怒的故事，并且在文章最后给出了四条关于控制愤怒的建议。因此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如何控制你的愤怒</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适合作文章标题。故选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735704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3747482"/>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2" name="图片 11"/>
          <p:cNvPicPr>
            <a:picLocks noChangeAspect="1"/>
          </p:cNvPicPr>
          <p:nvPr/>
        </p:nvPicPr>
        <p:blipFill>
          <a:blip r:embed="rId4"/>
          <a:stretch>
            <a:fillRect/>
          </a:stretch>
        </p:blipFill>
        <p:spPr>
          <a:xfrm>
            <a:off x="364633" y="826412"/>
            <a:ext cx="2850254" cy="553993"/>
          </a:xfrm>
          <a:prstGeom prst="rect">
            <a:avLst/>
          </a:prstGeom>
        </p:spPr>
      </p:pic>
      <p:sp>
        <p:nvSpPr>
          <p:cNvPr id="3" name="内容占位符 2"/>
          <p:cNvSpPr>
            <a:spLocks noGrp="1"/>
          </p:cNvSpPr>
          <p:nvPr>
            <p:ph idx="1"/>
          </p:nvPr>
        </p:nvSpPr>
        <p:spPr>
          <a:xfrm>
            <a:off x="360854" y="1231256"/>
            <a:ext cx="11485848" cy="3416320"/>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My parents understood my point, and we came up with a few plans to make things feel at least a little fairer in the future.</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我</a:t>
            </a:r>
            <a:r>
              <a:rPr lang="zh-CN" altLang="zh-CN">
                <a:latin typeface="Times New Roman" panose="02020603050405020304" pitchFamily="18" charset="0"/>
                <a:ea typeface="楷体" panose="02010609060101010101" pitchFamily="49" charset="-122"/>
                <a:cs typeface="Times New Roman" panose="02020603050405020304" pitchFamily="18" charset="0"/>
              </a:rPr>
              <a:t>的父母理解我的观点</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我们想出了一些计划</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让未来的事情至少感觉更公平一些</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170259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908720"/>
            <a:ext cx="11485848" cy="2456898"/>
          </a:xfrm>
          <a:prstGeom prst="rect">
            <a:avLst/>
          </a:prstGeom>
        </p:spPr>
      </p:pic>
      <p:pic>
        <p:nvPicPr>
          <p:cNvPr id="5" name="分析.eps" descr="id:2147487343;FounderCES"/>
          <p:cNvPicPr/>
          <p:nvPr/>
        </p:nvPicPr>
        <p:blipFill>
          <a:blip r:embed="rId3"/>
          <a:stretch>
            <a:fillRect/>
          </a:stretch>
        </p:blipFill>
        <p:spPr>
          <a:xfrm>
            <a:off x="498522" y="1124744"/>
            <a:ext cx="1250325" cy="386536"/>
          </a:xfrm>
          <a:prstGeom prst="rect">
            <a:avLst/>
          </a:prstGeom>
        </p:spPr>
      </p:pic>
      <p:sp>
        <p:nvSpPr>
          <p:cNvPr id="6" name="内容占位符 2"/>
          <p:cNvSpPr>
            <a:spLocks noGrp="1"/>
          </p:cNvSpPr>
          <p:nvPr>
            <p:ph idx="1"/>
          </p:nvPr>
        </p:nvSpPr>
        <p:spPr>
          <a:xfrm>
            <a:off x="360854" y="810834"/>
            <a:ext cx="11485848" cy="2585323"/>
          </a:xfrm>
        </p:spPr>
        <p:txBody>
          <a:bodyPr/>
          <a:lstStyle/>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是一个由</a:t>
            </a:r>
            <a:r>
              <a:rPr lang="en-US" altLang="zh-CN">
                <a:latin typeface="Times New Roman" panose="02020603050405020304" pitchFamily="18" charset="0"/>
                <a:ea typeface="宋体" panose="02010600030101010101" pitchFamily="2" charset="-122"/>
                <a:cs typeface="Times New Roman" panose="02020603050405020304" pitchFamily="18" charset="0"/>
              </a:rPr>
              <a:t>and</a:t>
            </a:r>
            <a:r>
              <a:rPr lang="zh-CN" altLang="zh-CN">
                <a:latin typeface="Times New Roman" panose="02020603050405020304" pitchFamily="18" charset="0"/>
                <a:ea typeface="宋体" panose="02010600030101010101" pitchFamily="2" charset="-122"/>
                <a:cs typeface="Times New Roman" panose="02020603050405020304" pitchFamily="18" charset="0"/>
              </a:rPr>
              <a:t>连接的并列句。</a:t>
            </a:r>
            <a:r>
              <a:rPr lang="en-US" altLang="zh-CN">
                <a:latin typeface="Times New Roman" panose="02020603050405020304" pitchFamily="18" charset="0"/>
                <a:ea typeface="宋体" panose="02010600030101010101" pitchFamily="2" charset="-122"/>
                <a:cs typeface="Times New Roman" panose="02020603050405020304" pitchFamily="18" charset="0"/>
              </a:rPr>
              <a:t>to make things feel at least a little fairer in the future</a:t>
            </a:r>
            <a:r>
              <a:rPr lang="zh-CN" altLang="zh-CN">
                <a:latin typeface="Times New Roman" panose="02020603050405020304" pitchFamily="18" charset="0"/>
                <a:ea typeface="宋体" panose="02010600030101010101" pitchFamily="2" charset="-122"/>
                <a:cs typeface="Times New Roman" panose="02020603050405020304" pitchFamily="18" charset="0"/>
              </a:rPr>
              <a:t>是动词不定式短语作目的状语</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09822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69955" y="810834"/>
            <a:ext cx="11276379" cy="1435174"/>
          </a:xfrm>
          <a:prstGeom prst="rect">
            <a:avLst/>
          </a:prstGeom>
        </p:spPr>
      </p:pic>
      <p:pic>
        <p:nvPicPr>
          <p:cNvPr id="5" name="图片 4"/>
          <p:cNvPicPr>
            <a:picLocks noChangeAspect="1"/>
          </p:cNvPicPr>
          <p:nvPr/>
        </p:nvPicPr>
        <p:blipFill>
          <a:blip r:embed="rId3"/>
          <a:stretch>
            <a:fillRect/>
          </a:stretch>
        </p:blipFill>
        <p:spPr>
          <a:xfrm>
            <a:off x="550590" y="2312088"/>
            <a:ext cx="3024336" cy="790377"/>
          </a:xfrm>
          <a:prstGeom prst="rect">
            <a:avLst/>
          </a:prstGeom>
        </p:spPr>
      </p:pic>
      <p:sp>
        <p:nvSpPr>
          <p:cNvPr id="6" name="内容占位符 1"/>
          <p:cNvSpPr>
            <a:spLocks noGrp="1"/>
          </p:cNvSpPr>
          <p:nvPr>
            <p:ph idx="1"/>
          </p:nvPr>
        </p:nvSpPr>
        <p:spPr>
          <a:xfrm>
            <a:off x="360854" y="2276872"/>
            <a:ext cx="11485848" cy="1649169"/>
          </a:xfrm>
        </p:spPr>
        <p:txBody>
          <a:bodyPr/>
          <a:lstStyle/>
          <a:p>
            <a:pPr algn="dist"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是一篇记叙文。作者通过一次家庭</a:t>
            </a:r>
            <a:r>
              <a:rPr lang="zh-CN" altLang="zh-CN" spc="-170">
                <a:latin typeface="Times New Roman" panose="02020603050405020304" pitchFamily="18" charset="0"/>
                <a:ea typeface="楷体" panose="02010609060101010101" pitchFamily="49" charset="-122"/>
                <a:cs typeface="Times New Roman" panose="02020603050405020304" pitchFamily="18" charset="0"/>
              </a:rPr>
              <a:t>会议介绍了她是如何控制自己的怒气的并给出了一些建议</a:t>
            </a:r>
            <a:r>
              <a:rPr lang="zh-CN" altLang="zh-CN" spc="-17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spc="-17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661708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99239"/>
            <a:ext cx="11485848" cy="248574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I showed my strong anger, Mom decided to call a family meeting. We all gathered in the living room, and my mom invited me to talk first.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662070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3156"/>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told them how I felt when Tex and Indi got to spend time with their friend and I didn’t, and when we had turned right back to get Tex’s drawing, but there wasn’t enough time for me to get my cookies.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a:t>①</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know I’m older,” I said. “I know I am responsible for more things than they are, but sometimes I wish things could be, well, fairer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142860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5745"/>
          </a:xfrm>
        </p:spPr>
        <p:txBody>
          <a:bodyPr/>
          <a:lstStyle/>
          <a:p>
            <a:pPr indent="715963" hangingPunct="0">
              <a:spcAft>
                <a:spcPts val="0"/>
              </a:spcAf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a:t>②</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parents understood my point, and we came up with a few plans to make things feel at least a little fairer in the future.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287208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216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meeting ended in understanding. I think everyone on the planet has had anger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build</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up</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once in a while. One thing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want to say is that it’s OK to let yourself get angry sometimes,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don’t lose control.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a:t>③</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I want to share a few ideas with you here. I’m trying to practice them too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322414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When you feel stressed, take 10 slow, deep breaths to control your actions.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Try your best to say how you feel before you reach the boiling point. It doesn’t always work to show your feeling at once, but don’t wait forever to talk about what’s upsetting you.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a:t>④</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190745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574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You can try letting off stress in other ways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Write, draw, or sing about how you feel. Exercise helps with stress, too.</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Talk to the grown-ups you live with for possible help.</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347515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the writer’s mom have a family meeting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talk about the children’s ideas.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discuss the writer’s anger.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give children the pocket money.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stop children from fighting with each other.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244792" y="925972"/>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1026222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1042</TotalTime>
  <Words>654</Words>
  <Application>Microsoft Office PowerPoint</Application>
  <PresentationFormat>自定义</PresentationFormat>
  <Paragraphs>43</Paragraphs>
  <Slides>19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19</vt:i4>
      </vt:variant>
    </vt:vector>
  </HeadingPairs>
  <TitlesOfParts>
    <vt:vector size="2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929</cp:revision>
  <dcterms:created xsi:type="dcterms:W3CDTF">2020-11-06T05:24:00Z</dcterms:created>
  <dcterms:modified xsi:type="dcterms:W3CDTF">2025-09-13T09:56:47Z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